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e"/>
              <a:t>Jede Folie enthält Vortragsnotizen!</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29e17617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29e17617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2a332211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2a332211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Im Juni 2018 wurde Computerspiel-Sucht unter dem </a:t>
            </a:r>
            <a:r>
              <a:rPr lang="de"/>
              <a:t>englischen</a:t>
            </a:r>
            <a:r>
              <a:rPr lang="de"/>
              <a:t> Namen “Gaming Disorder” in das ICD 11 aufgenommen. Das “International Classification of Diseases” ist ein Katalog an Krankheiten und wird von der Weltgesundheitsorganisation herausgegeben. Wichtig ist, Computerspiel-Sucht vom normalen, unbedenklichen Spielen zu unterscheiden. Dafür gibt es 3 Kriterien: 1. hat der Süchtige die Kontrolle darüber verloren, wie lange und wie häufig er spielt. Ein normaler Computerspieler kann hingegen noch gut bestimmen, wann genug ist und aufhören wenn er etwas wichtigeres zu tun hat. </a:t>
            </a:r>
            <a:endParaRPr/>
          </a:p>
          <a:p>
            <a:pPr indent="0" lvl="0" marL="0" rtl="0" algn="l">
              <a:spcBef>
                <a:spcPts val="0"/>
              </a:spcBef>
              <a:spcAft>
                <a:spcPts val="0"/>
              </a:spcAft>
              <a:buNone/>
            </a:pPr>
            <a:r>
              <a:rPr lang="de"/>
              <a:t>2. Computerspiel-Süchtige vernachlässigen für Computerspielen ihr normales Leben. Sie spielen die Nacht durch, was den nächsten Tag in Schule oder Arbeit unmöglich macht. Schul- und Arbeitsleistung leiden dramatisch darunter. Viele Süchtige gehen später gar nicht mehr zur Schule oder zur Arbeit. Auch im Privatleben muss sich alles dem Computerspielen unterordnen. Andere Hobbys werden aufgegeben und Freundschaften verlaufen im Sande weil er kein Interesse mehr zeigt. Obwohl die Freunde anfangs noch bemüht sind, ihn zu motivieren, geben auch sie nach einiger Zeit auf. </a:t>
            </a:r>
            <a:endParaRPr/>
          </a:p>
          <a:p>
            <a:pPr indent="0" lvl="0" marL="0" rtl="0" algn="l">
              <a:spcBef>
                <a:spcPts val="0"/>
              </a:spcBef>
              <a:spcAft>
                <a:spcPts val="0"/>
              </a:spcAft>
              <a:buNone/>
            </a:pPr>
            <a:r>
              <a:rPr lang="de"/>
              <a:t>3. Obwohl die Probleme  mittlerweile offensichtlich geworden sind schafft es der Süchtige nicht, sein Verhalten zu ändern. Er spielt weiter obwohl er die körperlichen, psychischen und finanziellen Folgen deutlich spürt.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2a332211a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2a332211a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Es ist ein Vorurteil, dass Computerspiel-Sucht vor allem Kinder betrifft. Bei Erwachsenen bleibt die Sucht aber oft länger unentdeckt, wenn sie etwa alleine Leben. Bei Ihnen beginnt die Sucht oft, wenn es große Umbrüche im Leben gibt. Etwa, wenn sie für ein Studium in eine andere Stadt umziehen und dort den Anschluss nicht schaffen. Dann kann über Monate oder Jahre unentdeckt bleiben, dass sie ihr Leben vor dem Computer anstatt an der Uni verbringen. Auch der Verlust des Arbeitsplatzes löst manchmal eine Computerspiel-Sucht aus. Eine weitere Häufung von Computerspielsüchtigen gibt es im Alter von 14 bis 18 Jahren. Die Pubertät ist eine sehr herausfordernde Phase mit vielen Umbrüchen.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2a332211a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2a332211a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Es ist schwierig, genaue Zahlen zu erheben. Forscher waren sich lange nicht einig, was genau die Kriterien für eine Computerspiel-Sucht sind. Deshalb kommen verschiedene Studien auch zu unterschiedlichen Ergebnissen. Trotzdem sind mit 1 bis 6 % auf ganz Deutschland oder Österreich bezogen sehr viele Menschen computerspielsüchtig. Die allermeisten davon sind Jungen und Männer. In den Beratungsstellen, die sich auch mit Computerspiel-Sucht befassen,, melden sich fast nur Männer. Der Grund dafür ist, dass Mädchen und Frauen generell weniger an Computerspielen interessiert sind. Und wenn doch, dann spielen sie eher Spiele die nicht süchtig machen. Gefährlich sind Online-Spiele - Rollenspiele wie World of Warcraft und wettkampfbasierte Spiele wie Battle Royal (Fortnite) oder Mobas (League of Legends) scheinen am ehesten Abhängig zu machen. Sie gehören aber nicht zu den Lieblingsspielen der weiblichen Gamer. Stattdessen werden Mädchen und Frauen eher nach sozialen Netzwerken wie Instagram süchtig.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29e1761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29e1761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Computerspiel-Sucht hat in der Regel gleich mehrere Ursachen. Man kann sie unterteilen in den Ursachen, die:</a:t>
            </a:r>
            <a:endParaRPr/>
          </a:p>
          <a:p>
            <a:pPr indent="-298450" lvl="0" marL="457200" rtl="0" algn="l">
              <a:spcBef>
                <a:spcPts val="0"/>
              </a:spcBef>
              <a:spcAft>
                <a:spcPts val="0"/>
              </a:spcAft>
              <a:buSzPts val="1100"/>
              <a:buAutoNum type="arabicPeriod"/>
            </a:pPr>
            <a:r>
              <a:rPr lang="de"/>
              <a:t>In der Person selbst liegen: die Persönlichkeitsmerkmale wie Schüchternheit oder mangelndes Selbstwertgefühl; eine genetische Veranlagung, die für Süchte anfällig macht und eine Neigung, sich psychisch recht schnell aus der Bahn zu bringen lassen.</a:t>
            </a:r>
            <a:endParaRPr/>
          </a:p>
          <a:p>
            <a:pPr indent="-298450" lvl="0" marL="457200" rtl="0" algn="l">
              <a:spcBef>
                <a:spcPts val="0"/>
              </a:spcBef>
              <a:spcAft>
                <a:spcPts val="0"/>
              </a:spcAft>
              <a:buSzPts val="1100"/>
              <a:buAutoNum type="arabicPeriod"/>
            </a:pPr>
            <a:r>
              <a:rPr lang="de"/>
              <a:t>In den Merkmalen der Computerspiele: Hier sind psychologische Mechanismen wie Belohnungssysteme. Sie werden gezielt in Computerspiele eingebaut, weil sie den normalen Spielern Spielspaß bringen. Auch Kosten und Preise spielen eine Rolle - vor allem weil es mittlerweile zahlreiche Free2Play-Spiele gibt. Zuletzt ist auch wichtig, ob PC, Konsole oder Smartphone leicht verfügbar sind oder nicht.</a:t>
            </a:r>
            <a:endParaRPr/>
          </a:p>
          <a:p>
            <a:pPr indent="-298450" lvl="0" marL="457200" rtl="0" algn="l">
              <a:spcBef>
                <a:spcPts val="0"/>
              </a:spcBef>
              <a:spcAft>
                <a:spcPts val="0"/>
              </a:spcAft>
              <a:buSzPts val="1100"/>
              <a:buAutoNum type="arabicPeriod"/>
            </a:pPr>
            <a:r>
              <a:rPr lang="de"/>
              <a:t>Zuletzt ist auch noch die Rolle der Umwelt zu nennen. Eine konfliktreiche, schwierige Situation in der Familie, eine leistungs- und konsumorientierte Gesellschaft oder ein ungünstiger Wohnort (schlechte Umgebung, falsche Freunde) können die Sucht auch fördern.</a:t>
            </a:r>
            <a:endParaRPr/>
          </a:p>
          <a:p>
            <a:pPr indent="0" lvl="0" marL="0" rtl="0" algn="l">
              <a:spcBef>
                <a:spcPts val="0"/>
              </a:spcBef>
              <a:spcAft>
                <a:spcPts val="0"/>
              </a:spcAft>
              <a:buNone/>
            </a:pPr>
            <a:r>
              <a:rPr lang="de"/>
              <a:t>In der Realität werden nie alle Ursachen gleichzeitig vorliegen. Aber jeder zusätzliche Faktor erhöht die Wahrscheinlichkeit, dass aus normalem Spielen eine Computerspiel-Sucht wird.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29e17617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29e17617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Eine Computerspiel-Sucht kommt selten alleine. Der überwiegende Teil der Süchtigen leidet an </a:t>
            </a:r>
            <a:r>
              <a:rPr lang="de"/>
              <a:t>mindestens</a:t>
            </a:r>
            <a:r>
              <a:rPr lang="de"/>
              <a:t> einer weiteren psychischen Erkrankung. Fast die Hälfte leidet an einer Persönlichkeitsstörung oder an einer Angststörung. Auch Depressionen sind mit 40 % sehr verbreitet. Depressionen müssen wegen der Selbstmordgefahr unbedingt abgeklärt werden. Nicht ganz so häufig sind ADHS, Borderline und Psychosen. Mehr als ein Drittel ist zudem süchtig nach Alkohol oder Drogen.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29e17617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29e17617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Je länger eine Computerspiel-Sucht andauert, desto mehr Folgen werden sichtbar. Fast immer ziehen sich die Süchtigen zurück. Sie verlieren das Interesse an Freundschaften und anderen Hobbys. Das führt zu Einsamkeit. Rund 40 % leiden an einer Depression. Deshalb ist es wichtig, das im Gespräch oder mit psychologischen Tests abzuklären. Auf die Leistung in Schule und Arbeit hat eine Sucht gravierenden Einfluss. Die meisten Süchtigen können diesen Alltag nicht mehr bewältigen. Sie brechen daraufhin die Schule ab. Erwachsene verlieren ihren Job - entweder weil sie schlicht nicht mehr hingehen oder auch weil sie während der Arbeitszeit wiederholt beim Spielen erwischt werden. So ist der Weg in die Armut vorgezeichnet. Finanzielle Einbußen entstehen auch dadurch wenn die Schule oder Universität abgebrochen wird. Dann ist der weitere Bildungsweg und der Weg in einen guten Job verbaut. Körperliche Schäden werden oft übersehen: Über- oder Untergewicht, Haltungsschäden, Kurzsichtigkeit (bei Kindern) sind gut durch Untersuchungen belegt. Das Spielen bis spät in die Nacht führt oft zu Schlafstörungen, weil sich der Tag-Nacht-</a:t>
            </a:r>
            <a:r>
              <a:rPr lang="de"/>
              <a:t>Rhythmus</a:t>
            </a:r>
            <a:r>
              <a:rPr lang="de"/>
              <a:t> komplett verschiebt.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29e17617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29e17617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Bei leichten Fällen können Eltern, Partner oder auch die Betroffenen selbst noch versuchen, selbst zu helfen. Wichtig ist, das Thema geschickt und zu einem geeigneten Zeitpunkt anzusprechen. Dabei so gut es geht auf Vorwürfe verzichten, Mitgefühl zeigen und sagen, dass man sich Sorgen um den Betroffenen macht. Es gibt auch psychologische Techniken, die Laien noch selbst anwenden können. Belohnungspläne verstärken positives Verhalten. Eine Kosten-Nutzen-Analyse stellt die Vorteile des Computerspielens den Folgen und Nachteilen gegenüber.</a:t>
            </a:r>
            <a:endParaRPr/>
          </a:p>
          <a:p>
            <a:pPr indent="0" lvl="0" marL="0" rtl="0" algn="l">
              <a:spcBef>
                <a:spcPts val="0"/>
              </a:spcBef>
              <a:spcAft>
                <a:spcPts val="0"/>
              </a:spcAft>
              <a:buNone/>
            </a:pPr>
            <a:r>
              <a:rPr lang="de"/>
              <a:t>Bei schwerwiegenden Fällen sollte jedoch professionelle Hilfe hinzugezogen werden. Eine erste Anlaufstation ist der Hausarzt, weil er Sie oder den Betroffenen bereits kennt. Er wird Sie in der Regel weiterverweisen. Psychologen können eine Computerspiel-Sucht und auch die häufigen Begleiterkrankungen behandeln. Dafür gibt es spezielle Therapieanleitungen. Suchtberatungsstellen sind ebenfalls eine gute Informationsquelle für das weitere Vorgehen. Am Ende stehen noch Kliniken, die sich auf die Behandlung von </a:t>
            </a:r>
            <a:r>
              <a:rPr lang="de"/>
              <a:t>Computerspielsüchtigen</a:t>
            </a:r>
            <a:r>
              <a:rPr lang="de"/>
              <a:t> eingestellt haben.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29e17617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29e17617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Es ist schwierig, genaue Zahlen zu erheben. Forscher waren sich lange nicht einig, was genau die Kriterien für eine Computerspiel-Sucht sind. Deshalb kommen verschiedene Studien auch zu unterschiedlichen Ergebnissen. Trotzdem sind mit 1 bis 6 % auf ganz Deutschland oder Österreich bezogen sehr viele Menschen computerspielsüchtig. Die allermeisten davon sind Jungen und Männer. In den Beratungsstellen, die sich auch mit Computerspiel-Sucht befassen,, melden sich fast nur Männer. Der Grund dafür ist, dass Mädchen und Frauen generell weniger an Computerspielen interessiert sind. Und wenn doch, dann spielen sie eher Spiele die nicht süchtig machen. Gefährlich sind Online-Spiele - Rollenspiele wie World of Warcraft und wettkampfbasierte Spiele wie Battle Royal (Fortnite) oder Mobas (League of Legends) scheinen am ehesten Abhängig zu machen. Sie gehören aber nicht zu den Lieblingsspielen der weiblichen Gamer. Stattdessen werden Mädchen und Frauen eher nach sozialen Netzwerken wie Instagram süchtig.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hyperlink" Target="https://www.youtube.com/watch?v=oUg5Bl_9kSo&amp;feature=emb_log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Computerspiel-Sucht</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Gaming Disorder / Videospiel-Sucht</a:t>
            </a:r>
            <a:endParaRPr/>
          </a:p>
        </p:txBody>
      </p:sp>
      <p:sp>
        <p:nvSpPr>
          <p:cNvPr id="88" name="Google Shape;88;p13"/>
          <p:cNvSpPr txBox="1"/>
          <p:nvPr>
            <p:ph idx="1" type="subTitle"/>
          </p:nvPr>
        </p:nvSpPr>
        <p:spPr>
          <a:xfrm>
            <a:off x="4749675" y="2333375"/>
            <a:ext cx="3820500" cy="24519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0000"/>
              </a:solidFill>
            </a:endParaRPr>
          </a:p>
          <a:p>
            <a:pPr indent="0" lvl="0" marL="0" rtl="0" algn="ctr">
              <a:spcBef>
                <a:spcPts val="0"/>
              </a:spcBef>
              <a:spcAft>
                <a:spcPts val="0"/>
              </a:spcAft>
              <a:buNone/>
            </a:pPr>
            <a:r>
              <a:rPr lang="de">
                <a:solidFill>
                  <a:srgbClr val="FF0000"/>
                </a:solidFill>
              </a:rPr>
              <a:t>Diese Präsentation ist gratis ohne Einschränkung. Gerne nach belieben verändern. Kein Quellenhinweis nötig.</a:t>
            </a:r>
            <a:endParaRPr>
              <a:solidFill>
                <a:srgbClr val="FF0000"/>
              </a:solidFill>
            </a:endParaRPr>
          </a:p>
          <a:p>
            <a:pPr indent="0" lvl="0" marL="0" rtl="0" algn="ctr">
              <a:spcBef>
                <a:spcPts val="0"/>
              </a:spcBef>
              <a:spcAft>
                <a:spcPts val="0"/>
              </a:spcAft>
              <a:buNone/>
            </a:pPr>
            <a:r>
              <a:t/>
            </a:r>
            <a:endParaRPr>
              <a:solidFill>
                <a:srgbClr val="FF0000"/>
              </a:solidFill>
            </a:endParaRPr>
          </a:p>
          <a:p>
            <a:pPr indent="0" lvl="0" marL="0" rtl="0" algn="ctr">
              <a:spcBef>
                <a:spcPts val="0"/>
              </a:spcBef>
              <a:spcAft>
                <a:spcPts val="0"/>
              </a:spcAft>
              <a:buNone/>
            </a:pPr>
            <a:r>
              <a:rPr lang="de">
                <a:solidFill>
                  <a:srgbClr val="FF0000"/>
                </a:solidFill>
              </a:rPr>
              <a:t>Wenn sie sich trotzdem bedanken möchten, setzen Sie einfach einen Link auf </a:t>
            </a:r>
            <a:r>
              <a:rPr b="1" i="1" lang="de">
                <a:solidFill>
                  <a:srgbClr val="FF0000"/>
                </a:solidFill>
              </a:rPr>
              <a:t>dr-armin-kaser.com</a:t>
            </a:r>
            <a:endParaRPr b="1" i="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Vielen Dank für die Aufmerksamkeit!</a:t>
            </a:r>
            <a:endParaRPr/>
          </a:p>
        </p:txBody>
      </p:sp>
      <p:sp>
        <p:nvSpPr>
          <p:cNvPr id="150" name="Google Shape;150;p22"/>
          <p:cNvSpPr txBox="1"/>
          <p:nvPr>
            <p:ph idx="1" type="body"/>
          </p:nvPr>
        </p:nvSpPr>
        <p:spPr>
          <a:xfrm>
            <a:off x="729450"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de"/>
              <a:t>Fragen - Feedback - Kommentare?</a:t>
            </a:r>
            <a:endParaRPr/>
          </a:p>
        </p:txBody>
      </p:sp>
      <p:pic>
        <p:nvPicPr>
          <p:cNvPr id="151" name="Google Shape;151;p22"/>
          <p:cNvPicPr preferRelativeResize="0"/>
          <p:nvPr/>
        </p:nvPicPr>
        <p:blipFill>
          <a:blip r:embed="rId3">
            <a:alphaModFix/>
          </a:blip>
          <a:stretch>
            <a:fillRect/>
          </a:stretch>
        </p:blipFill>
        <p:spPr>
          <a:xfrm>
            <a:off x="4517074" y="2265812"/>
            <a:ext cx="3842698" cy="2161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Seit 2018 offiziell anerkannte Krankheit</a:t>
            </a:r>
            <a:endParaRPr/>
          </a:p>
        </p:txBody>
      </p:sp>
      <p:sp>
        <p:nvSpPr>
          <p:cNvPr id="94" name="Google Shape;94;p14"/>
          <p:cNvSpPr txBox="1"/>
          <p:nvPr>
            <p:ph idx="1" type="body"/>
          </p:nvPr>
        </p:nvSpPr>
        <p:spPr>
          <a:xfrm>
            <a:off x="729450"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Unterschied zum normalen Computerspielen:</a:t>
            </a:r>
            <a:endParaRPr/>
          </a:p>
          <a:p>
            <a:pPr indent="-311150" lvl="0" marL="457200" rtl="0" algn="l">
              <a:spcBef>
                <a:spcPts val="1600"/>
              </a:spcBef>
              <a:spcAft>
                <a:spcPts val="0"/>
              </a:spcAft>
              <a:buSzPts val="1300"/>
              <a:buAutoNum type="arabicPeriod"/>
            </a:pPr>
            <a:r>
              <a:rPr lang="de"/>
              <a:t>Keine </a:t>
            </a:r>
            <a:r>
              <a:rPr b="1" lang="de"/>
              <a:t>Kontrolle</a:t>
            </a:r>
            <a:r>
              <a:rPr lang="de"/>
              <a:t> über Dauer und Häufigkeit</a:t>
            </a:r>
            <a:endParaRPr/>
          </a:p>
          <a:p>
            <a:pPr indent="-311150" lvl="0" marL="457200" rtl="0" algn="l">
              <a:spcBef>
                <a:spcPts val="0"/>
              </a:spcBef>
              <a:spcAft>
                <a:spcPts val="0"/>
              </a:spcAft>
              <a:buSzPts val="1300"/>
              <a:buAutoNum type="arabicPeriod"/>
            </a:pPr>
            <a:r>
              <a:rPr b="1" lang="de"/>
              <a:t>Vernachlässigung </a:t>
            </a:r>
            <a:r>
              <a:rPr lang="de"/>
              <a:t>von Pflichten in Arbeit oder Schule, Hobbys, Freundschaften und Kontakte</a:t>
            </a:r>
            <a:endParaRPr/>
          </a:p>
          <a:p>
            <a:pPr indent="-311150" lvl="0" marL="457200" rtl="0" algn="l">
              <a:spcBef>
                <a:spcPts val="0"/>
              </a:spcBef>
              <a:spcAft>
                <a:spcPts val="0"/>
              </a:spcAft>
              <a:buSzPts val="1300"/>
              <a:buAutoNum type="arabicPeriod"/>
            </a:pPr>
            <a:r>
              <a:rPr lang="de"/>
              <a:t>Weiterspielen </a:t>
            </a:r>
            <a:r>
              <a:rPr b="1" lang="de"/>
              <a:t>trotz negativer Konsequenzen</a:t>
            </a:r>
            <a:endParaRPr b="1"/>
          </a:p>
        </p:txBody>
      </p:sp>
      <p:pic>
        <p:nvPicPr>
          <p:cNvPr id="95" name="Google Shape;95;p14"/>
          <p:cNvPicPr preferRelativeResize="0"/>
          <p:nvPr/>
        </p:nvPicPr>
        <p:blipFill>
          <a:blip r:embed="rId3">
            <a:alphaModFix/>
          </a:blip>
          <a:stretch>
            <a:fillRect/>
          </a:stretch>
        </p:blipFill>
        <p:spPr>
          <a:xfrm>
            <a:off x="4718425" y="2124225"/>
            <a:ext cx="3670219" cy="24446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Nicht nur Kinder betroffen</a:t>
            </a:r>
            <a:endParaRPr/>
          </a:p>
        </p:txBody>
      </p:sp>
      <p:sp>
        <p:nvSpPr>
          <p:cNvPr id="101" name="Google Shape;101;p15"/>
          <p:cNvSpPr txBox="1"/>
          <p:nvPr>
            <p:ph idx="1" type="body"/>
          </p:nvPr>
        </p:nvSpPr>
        <p:spPr>
          <a:xfrm>
            <a:off x="729450"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Häufig ausgelöst von großen Umbrüchen</a:t>
            </a:r>
            <a:endParaRPr/>
          </a:p>
          <a:p>
            <a:pPr indent="-311150" lvl="0" marL="457200" rtl="0" algn="l">
              <a:spcBef>
                <a:spcPts val="1600"/>
              </a:spcBef>
              <a:spcAft>
                <a:spcPts val="0"/>
              </a:spcAft>
              <a:buSzPts val="1300"/>
              <a:buAutoNum type="arabicPeriod"/>
            </a:pPr>
            <a:r>
              <a:rPr lang="de"/>
              <a:t>Trennungen</a:t>
            </a:r>
            <a:endParaRPr/>
          </a:p>
          <a:p>
            <a:pPr indent="-311150" lvl="0" marL="457200" rtl="0" algn="l">
              <a:spcBef>
                <a:spcPts val="0"/>
              </a:spcBef>
              <a:spcAft>
                <a:spcPts val="0"/>
              </a:spcAft>
              <a:buSzPts val="1300"/>
              <a:buAutoNum type="arabicPeriod"/>
            </a:pPr>
            <a:r>
              <a:rPr lang="de"/>
              <a:t>Jobverlust</a:t>
            </a:r>
            <a:endParaRPr/>
          </a:p>
          <a:p>
            <a:pPr indent="-311150" lvl="0" marL="457200" rtl="0" algn="l">
              <a:spcBef>
                <a:spcPts val="0"/>
              </a:spcBef>
              <a:spcAft>
                <a:spcPts val="0"/>
              </a:spcAft>
              <a:buSzPts val="1300"/>
              <a:buAutoNum type="arabicPeriod"/>
            </a:pPr>
            <a:r>
              <a:rPr lang="de"/>
              <a:t>Umzug, erste eigene Wohnung (Studienbeginn)</a:t>
            </a:r>
            <a:endParaRPr/>
          </a:p>
          <a:p>
            <a:pPr indent="-311150" lvl="0" marL="457200" rtl="0" algn="l">
              <a:spcBef>
                <a:spcPts val="0"/>
              </a:spcBef>
              <a:spcAft>
                <a:spcPts val="0"/>
              </a:spcAft>
              <a:buSzPts val="1300"/>
              <a:buAutoNum type="arabicPeriod"/>
            </a:pPr>
            <a:r>
              <a:rPr lang="de"/>
              <a:t>Schicksalsschläge, Todesfälle, Jobverlust</a:t>
            </a:r>
            <a:endParaRPr/>
          </a:p>
          <a:p>
            <a:pPr indent="-311150" lvl="0" marL="457200" rtl="0" algn="l">
              <a:spcBef>
                <a:spcPts val="0"/>
              </a:spcBef>
              <a:spcAft>
                <a:spcPts val="0"/>
              </a:spcAft>
              <a:buSzPts val="1300"/>
              <a:buAutoNum type="arabicPeriod"/>
            </a:pPr>
            <a:r>
              <a:rPr lang="de"/>
              <a:t>Pubertät</a:t>
            </a:r>
            <a:endParaRPr/>
          </a:p>
          <a:p>
            <a:pPr indent="0" lvl="0" marL="0" rtl="0" algn="l">
              <a:spcBef>
                <a:spcPts val="1600"/>
              </a:spcBef>
              <a:spcAft>
                <a:spcPts val="1600"/>
              </a:spcAft>
              <a:buNone/>
            </a:pPr>
            <a:r>
              <a:rPr lang="de"/>
              <a:t>Also Kinder, Jugendliche und auch Erwachsene</a:t>
            </a:r>
            <a:endParaRPr/>
          </a:p>
        </p:txBody>
      </p:sp>
      <p:pic>
        <p:nvPicPr>
          <p:cNvPr id="102" name="Google Shape;102;p15"/>
          <p:cNvPicPr preferRelativeResize="0"/>
          <p:nvPr/>
        </p:nvPicPr>
        <p:blipFill>
          <a:blip r:embed="rId3">
            <a:alphaModFix/>
          </a:blip>
          <a:stretch>
            <a:fillRect/>
          </a:stretch>
        </p:blipFill>
        <p:spPr>
          <a:xfrm>
            <a:off x="4718425" y="2124225"/>
            <a:ext cx="3667038" cy="244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häufig ist Computerspiel-Sucht</a:t>
            </a:r>
            <a:endParaRPr/>
          </a:p>
        </p:txBody>
      </p:sp>
      <p:sp>
        <p:nvSpPr>
          <p:cNvPr id="108" name="Google Shape;108;p16"/>
          <p:cNvSpPr txBox="1"/>
          <p:nvPr>
            <p:ph idx="1" type="body"/>
          </p:nvPr>
        </p:nvSpPr>
        <p:spPr>
          <a:xfrm>
            <a:off x="729450"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Deutschland und Österreich</a:t>
            </a:r>
            <a:endParaRPr/>
          </a:p>
          <a:p>
            <a:pPr indent="0" lvl="0" marL="0" rtl="0" algn="l">
              <a:spcBef>
                <a:spcPts val="1600"/>
              </a:spcBef>
              <a:spcAft>
                <a:spcPts val="0"/>
              </a:spcAft>
              <a:buNone/>
            </a:pPr>
            <a:r>
              <a:rPr b="1" lang="de" sz="3600"/>
              <a:t>1 bis 6 % Süchtige</a:t>
            </a:r>
            <a:endParaRPr b="1" sz="3600"/>
          </a:p>
          <a:p>
            <a:pPr indent="0" lvl="0" marL="0" rtl="0" algn="l">
              <a:spcBef>
                <a:spcPts val="1600"/>
              </a:spcBef>
              <a:spcAft>
                <a:spcPts val="0"/>
              </a:spcAft>
              <a:buNone/>
            </a:pPr>
            <a:r>
              <a:rPr lang="de"/>
              <a:t>Zu 96 % Männer in Beratungsstellen</a:t>
            </a:r>
            <a:endParaRPr/>
          </a:p>
          <a:p>
            <a:pPr indent="0" lvl="0" marL="0" rtl="0" algn="l">
              <a:spcBef>
                <a:spcPts val="1600"/>
              </a:spcBef>
              <a:spcAft>
                <a:spcPts val="1600"/>
              </a:spcAft>
              <a:buNone/>
            </a:pPr>
            <a:r>
              <a:rPr lang="de"/>
              <a:t>Frauen eher süchtig nach sozialen Netzwerken</a:t>
            </a:r>
            <a:endParaRPr/>
          </a:p>
        </p:txBody>
      </p:sp>
      <p:pic>
        <p:nvPicPr>
          <p:cNvPr id="109" name="Google Shape;109;p16"/>
          <p:cNvPicPr preferRelativeResize="0"/>
          <p:nvPr/>
        </p:nvPicPr>
        <p:blipFill>
          <a:blip r:embed="rId3">
            <a:alphaModFix/>
          </a:blip>
          <a:stretch>
            <a:fillRect/>
          </a:stretch>
        </p:blipFill>
        <p:spPr>
          <a:xfrm>
            <a:off x="4718425" y="2124225"/>
            <a:ext cx="3663802" cy="244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Ursachen von</a:t>
            </a:r>
            <a:r>
              <a:rPr lang="de"/>
              <a:t> Computerspiel-Sucht</a:t>
            </a:r>
            <a:endParaRPr/>
          </a:p>
        </p:txBody>
      </p:sp>
      <p:pic>
        <p:nvPicPr>
          <p:cNvPr id="115" name="Google Shape;115;p17"/>
          <p:cNvPicPr preferRelativeResize="0"/>
          <p:nvPr/>
        </p:nvPicPr>
        <p:blipFill>
          <a:blip r:embed="rId3">
            <a:alphaModFix/>
          </a:blip>
          <a:stretch>
            <a:fillRect/>
          </a:stretch>
        </p:blipFill>
        <p:spPr>
          <a:xfrm>
            <a:off x="2111801" y="1853850"/>
            <a:ext cx="4920398" cy="29416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Begleiterkrankungen</a:t>
            </a:r>
            <a:endParaRPr/>
          </a:p>
        </p:txBody>
      </p:sp>
      <p:sp>
        <p:nvSpPr>
          <p:cNvPr id="121" name="Google Shape;121;p18"/>
          <p:cNvSpPr txBox="1"/>
          <p:nvPr>
            <p:ph idx="1" type="body"/>
          </p:nvPr>
        </p:nvSpPr>
        <p:spPr>
          <a:xfrm>
            <a:off x="729450"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e" sz="3600"/>
              <a:t>Über 90 %</a:t>
            </a:r>
            <a:endParaRPr b="1" sz="3600"/>
          </a:p>
          <a:p>
            <a:pPr indent="0" lvl="0" marL="0" rtl="0" algn="l">
              <a:spcBef>
                <a:spcPts val="1600"/>
              </a:spcBef>
              <a:spcAft>
                <a:spcPts val="1600"/>
              </a:spcAft>
              <a:buNone/>
            </a:pPr>
            <a:r>
              <a:rPr lang="de"/>
              <a:t>Der Computerspielsüchtigen leiden an mind. 1 weiteren psychischen Erkrankung</a:t>
            </a:r>
            <a:endParaRPr/>
          </a:p>
        </p:txBody>
      </p:sp>
      <p:pic>
        <p:nvPicPr>
          <p:cNvPr id="122" name="Google Shape;122;p18"/>
          <p:cNvPicPr preferRelativeResize="0"/>
          <p:nvPr/>
        </p:nvPicPr>
        <p:blipFill>
          <a:blip r:embed="rId3">
            <a:alphaModFix/>
          </a:blip>
          <a:stretch>
            <a:fillRect/>
          </a:stretch>
        </p:blipFill>
        <p:spPr>
          <a:xfrm>
            <a:off x="4718425" y="1437281"/>
            <a:ext cx="3842701" cy="31316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Folgen einer </a:t>
            </a:r>
            <a:r>
              <a:rPr lang="de"/>
              <a:t>Computerspiel-Sucht</a:t>
            </a:r>
            <a:endParaRPr/>
          </a:p>
        </p:txBody>
      </p:sp>
      <p:sp>
        <p:nvSpPr>
          <p:cNvPr id="128" name="Google Shape;128;p19"/>
          <p:cNvSpPr txBox="1"/>
          <p:nvPr>
            <p:ph idx="1" type="body"/>
          </p:nvPr>
        </p:nvSpPr>
        <p:spPr>
          <a:xfrm>
            <a:off x="729450" y="2124225"/>
            <a:ext cx="3842700" cy="2444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de"/>
              <a:t>Einsamkeit und Rückzug</a:t>
            </a:r>
            <a:endParaRPr/>
          </a:p>
          <a:p>
            <a:pPr indent="-311150" lvl="0" marL="457200" rtl="0" algn="l">
              <a:spcBef>
                <a:spcPts val="0"/>
              </a:spcBef>
              <a:spcAft>
                <a:spcPts val="0"/>
              </a:spcAft>
              <a:buSzPts val="1300"/>
              <a:buChar char="-"/>
            </a:pPr>
            <a:r>
              <a:rPr lang="de"/>
              <a:t>Depression (Selbstmordgefahr!)</a:t>
            </a:r>
            <a:endParaRPr/>
          </a:p>
          <a:p>
            <a:pPr indent="-311150" lvl="0" marL="457200" rtl="0" algn="l">
              <a:spcBef>
                <a:spcPts val="0"/>
              </a:spcBef>
              <a:spcAft>
                <a:spcPts val="0"/>
              </a:spcAft>
              <a:buSzPts val="1300"/>
              <a:buChar char="-"/>
            </a:pPr>
            <a:r>
              <a:rPr lang="de"/>
              <a:t>Schule: Schlechte Noten, Abbruch</a:t>
            </a:r>
            <a:br>
              <a:rPr lang="de"/>
            </a:br>
            <a:r>
              <a:rPr lang="de"/>
              <a:t>Arbeit: Leistungsabfall, Jobverlust</a:t>
            </a:r>
            <a:endParaRPr/>
          </a:p>
          <a:p>
            <a:pPr indent="-311150" lvl="0" marL="457200" rtl="0" algn="l">
              <a:spcBef>
                <a:spcPts val="0"/>
              </a:spcBef>
              <a:spcAft>
                <a:spcPts val="0"/>
              </a:spcAft>
              <a:buSzPts val="1300"/>
              <a:buChar char="-"/>
            </a:pPr>
            <a:r>
              <a:rPr lang="de"/>
              <a:t>Armut/finanzelle Probleme</a:t>
            </a:r>
            <a:endParaRPr/>
          </a:p>
          <a:p>
            <a:pPr indent="-311150" lvl="0" marL="457200" rtl="0" algn="l">
              <a:spcBef>
                <a:spcPts val="0"/>
              </a:spcBef>
              <a:spcAft>
                <a:spcPts val="0"/>
              </a:spcAft>
              <a:buSzPts val="1300"/>
              <a:buChar char="-"/>
            </a:pPr>
            <a:r>
              <a:rPr lang="de"/>
              <a:t>Körperliche Schäden &amp; Schlafstörungen</a:t>
            </a:r>
            <a:endParaRPr/>
          </a:p>
        </p:txBody>
      </p:sp>
      <p:pic>
        <p:nvPicPr>
          <p:cNvPr id="129" name="Google Shape;129;p19"/>
          <p:cNvPicPr preferRelativeResize="0"/>
          <p:nvPr/>
        </p:nvPicPr>
        <p:blipFill rotWithShape="1">
          <a:blip r:embed="rId3">
            <a:alphaModFix/>
          </a:blip>
          <a:srcRect b="-7749" l="0" r="0" t="7750"/>
          <a:stretch/>
        </p:blipFill>
        <p:spPr>
          <a:xfrm>
            <a:off x="4669413" y="2124225"/>
            <a:ext cx="3667064" cy="2444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Hilfe bei</a:t>
            </a:r>
            <a:r>
              <a:rPr lang="de"/>
              <a:t> Computerspiel-Sucht</a:t>
            </a:r>
            <a:endParaRPr/>
          </a:p>
        </p:txBody>
      </p:sp>
      <p:sp>
        <p:nvSpPr>
          <p:cNvPr id="135" name="Google Shape;135;p20"/>
          <p:cNvSpPr txBox="1"/>
          <p:nvPr>
            <p:ph idx="1" type="body"/>
          </p:nvPr>
        </p:nvSpPr>
        <p:spPr>
          <a:xfrm>
            <a:off x="729450" y="2124225"/>
            <a:ext cx="59628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e"/>
              <a:t>Selbsthilfe</a:t>
            </a:r>
            <a:endParaRPr b="1"/>
          </a:p>
          <a:p>
            <a:pPr indent="-311150" lvl="0" marL="457200" rtl="0" algn="l">
              <a:spcBef>
                <a:spcPts val="1600"/>
              </a:spcBef>
              <a:spcAft>
                <a:spcPts val="0"/>
              </a:spcAft>
              <a:buSzPts val="1300"/>
              <a:buChar char="-"/>
            </a:pPr>
            <a:r>
              <a:rPr lang="de"/>
              <a:t>Geschicktes Ansprechen</a:t>
            </a:r>
            <a:endParaRPr/>
          </a:p>
          <a:p>
            <a:pPr indent="-311150" lvl="0" marL="457200" rtl="0" algn="l">
              <a:spcBef>
                <a:spcPts val="0"/>
              </a:spcBef>
              <a:spcAft>
                <a:spcPts val="0"/>
              </a:spcAft>
              <a:buSzPts val="1300"/>
              <a:buChar char="-"/>
            </a:pPr>
            <a:r>
              <a:rPr lang="de"/>
              <a:t>Psychologische Techniken: Belohnungspläne, Kosten-Nutzen-Analyse</a:t>
            </a:r>
            <a:endParaRPr/>
          </a:p>
          <a:p>
            <a:pPr indent="0" lvl="0" marL="0" rtl="0" algn="l">
              <a:spcBef>
                <a:spcPts val="1600"/>
              </a:spcBef>
              <a:spcAft>
                <a:spcPts val="0"/>
              </a:spcAft>
              <a:buNone/>
            </a:pPr>
            <a:r>
              <a:rPr b="1" lang="de"/>
              <a:t>Professionelle</a:t>
            </a:r>
            <a:r>
              <a:rPr b="1" lang="de"/>
              <a:t> Hilfe:</a:t>
            </a:r>
            <a:endParaRPr b="1"/>
          </a:p>
          <a:p>
            <a:pPr indent="-311150" lvl="0" marL="457200" rtl="0" algn="l">
              <a:spcBef>
                <a:spcPts val="1600"/>
              </a:spcBef>
              <a:spcAft>
                <a:spcPts val="0"/>
              </a:spcAft>
              <a:buSzPts val="1300"/>
              <a:buChar char="-"/>
            </a:pPr>
            <a:r>
              <a:rPr lang="de"/>
              <a:t>Hausarzt</a:t>
            </a:r>
            <a:endParaRPr/>
          </a:p>
          <a:p>
            <a:pPr indent="-311150" lvl="0" marL="457200" rtl="0" algn="l">
              <a:spcBef>
                <a:spcPts val="0"/>
              </a:spcBef>
              <a:spcAft>
                <a:spcPts val="0"/>
              </a:spcAft>
              <a:buSzPts val="1300"/>
              <a:buChar char="-"/>
            </a:pPr>
            <a:r>
              <a:rPr lang="de"/>
              <a:t>Psychologen</a:t>
            </a:r>
            <a:endParaRPr/>
          </a:p>
          <a:p>
            <a:pPr indent="-311150" lvl="0" marL="457200" rtl="0" algn="l">
              <a:spcBef>
                <a:spcPts val="0"/>
              </a:spcBef>
              <a:spcAft>
                <a:spcPts val="0"/>
              </a:spcAft>
              <a:buSzPts val="1300"/>
              <a:buChar char="-"/>
            </a:pPr>
            <a:r>
              <a:rPr lang="de"/>
              <a:t>Suchtberatungsstellen</a:t>
            </a:r>
            <a:endParaRPr/>
          </a:p>
          <a:p>
            <a:pPr indent="-311150" lvl="0" marL="457200" rtl="0" algn="l">
              <a:spcBef>
                <a:spcPts val="0"/>
              </a:spcBef>
              <a:spcAft>
                <a:spcPts val="0"/>
              </a:spcAft>
              <a:buSzPts val="1300"/>
              <a:buChar char="-"/>
            </a:pPr>
            <a:r>
              <a:rPr lang="de"/>
              <a:t>Spezialisierte Kliniken</a:t>
            </a:r>
            <a:endParaRPr/>
          </a:p>
        </p:txBody>
      </p:sp>
      <p:pic>
        <p:nvPicPr>
          <p:cNvPr id="136" name="Google Shape;136;p20"/>
          <p:cNvPicPr preferRelativeResize="0"/>
          <p:nvPr/>
        </p:nvPicPr>
        <p:blipFill>
          <a:blip r:embed="rId3">
            <a:alphaModFix/>
          </a:blip>
          <a:stretch>
            <a:fillRect/>
          </a:stretch>
        </p:blipFill>
        <p:spPr>
          <a:xfrm>
            <a:off x="6119900" y="972075"/>
            <a:ext cx="2689124" cy="3684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Buchempfehlung - YouTube Videos</a:t>
            </a:r>
            <a:endParaRPr/>
          </a:p>
        </p:txBody>
      </p:sp>
      <p:sp>
        <p:nvSpPr>
          <p:cNvPr id="142" name="Google Shape;142;p21"/>
          <p:cNvSpPr txBox="1"/>
          <p:nvPr>
            <p:ph idx="1" type="body"/>
          </p:nvPr>
        </p:nvSpPr>
        <p:spPr>
          <a:xfrm>
            <a:off x="788675"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de"/>
              <a:t>Bert te Wildt - Digital Junkies</a:t>
            </a:r>
            <a:endParaRPr b="1"/>
          </a:p>
        </p:txBody>
      </p:sp>
      <p:pic>
        <p:nvPicPr>
          <p:cNvPr id="143" name="Google Shape;143;p21"/>
          <p:cNvPicPr preferRelativeResize="0"/>
          <p:nvPr/>
        </p:nvPicPr>
        <p:blipFill>
          <a:blip r:embed="rId3">
            <a:alphaModFix/>
          </a:blip>
          <a:stretch>
            <a:fillRect/>
          </a:stretch>
        </p:blipFill>
        <p:spPr>
          <a:xfrm>
            <a:off x="1250850" y="2630950"/>
            <a:ext cx="1370527" cy="2083174"/>
          </a:xfrm>
          <a:prstGeom prst="rect">
            <a:avLst/>
          </a:prstGeom>
          <a:noFill/>
          <a:ln>
            <a:noFill/>
          </a:ln>
        </p:spPr>
      </p:pic>
      <p:sp>
        <p:nvSpPr>
          <p:cNvPr id="144" name="Google Shape;144;p21"/>
          <p:cNvSpPr txBox="1"/>
          <p:nvPr>
            <p:ph idx="1" type="body"/>
          </p:nvPr>
        </p:nvSpPr>
        <p:spPr>
          <a:xfrm>
            <a:off x="4501075" y="2124225"/>
            <a:ext cx="3842700" cy="24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e"/>
              <a:t>Computerspiel-Sucht | Mit Therapie ins Leben zurück</a:t>
            </a:r>
            <a:br>
              <a:rPr b="1" lang="de"/>
            </a:br>
            <a:br>
              <a:rPr b="1" lang="de"/>
            </a:br>
            <a:r>
              <a:rPr lang="de" sz="1100" u="sng">
                <a:solidFill>
                  <a:schemeClr val="hlink"/>
                </a:solidFill>
                <a:latin typeface="Arial"/>
                <a:ea typeface="Arial"/>
                <a:cs typeface="Arial"/>
                <a:sym typeface="Arial"/>
                <a:hlinkClick r:id="rId4"/>
              </a:rPr>
              <a:t>https://www.youtube.com/watch?v=oUg5Bl_9kSo</a:t>
            </a:r>
            <a:endParaRPr b="1"/>
          </a:p>
          <a:p>
            <a:pPr indent="0" lvl="0" marL="0" rtl="0" algn="l">
              <a:spcBef>
                <a:spcPts val="1600"/>
              </a:spcBef>
              <a:spcAft>
                <a:spcPts val="1600"/>
              </a:spcAft>
              <a:buNone/>
            </a:pPr>
            <a:r>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